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7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3" r:id="rId16"/>
    <p:sldId id="276" r:id="rId17"/>
    <p:sldId id="270" r:id="rId18"/>
    <p:sldId id="271" r:id="rId19"/>
    <p:sldId id="272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D023E-6B49-4244-949A-8F582AFEA50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8EF72-846D-450D-95B1-C6B27B13A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3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presm</a:t>
            </a:r>
            <a:r>
              <a:rPr lang="en-US" dirty="0"/>
              <a:t>/</a:t>
            </a:r>
            <a:r>
              <a:rPr lang="en-US" dirty="0" err="1"/>
              <a:t>tplot.fig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8EF72-846D-450D-95B1-C6B27B13A90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0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8EF72-846D-450D-95B1-C6B27B13A90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71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8EF72-846D-450D-95B1-C6B27B13A90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997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8EF72-846D-450D-95B1-C6B27B13A90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37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B8EF72-846D-450D-95B1-C6B27B13A90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74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9FC6B-F17E-4CDF-AEA6-4A40200776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6C6DE-1AB7-40D4-931F-940ED4196C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24E07-F031-4038-BAB6-29219A66C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76821-8A53-4D87-905F-01C42AE94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E41B9-4D5A-4D89-9D43-60C1EC504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0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B20BC-72E6-45DF-B63F-5665D849B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D58E3-8AD8-4509-81DE-8B27C52A5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B81F9-3DA8-44F3-81DD-E31946D4B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B92C1-C07B-4265-B167-BAD34868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F2AB7-082E-4B07-9E7D-DDCFF115E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617AA-B523-4521-8450-58117E4BD4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4BAA8D-8EA4-483D-88DC-B1A2DB889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612C0-89A5-4057-99A6-79FF2A0BA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E3995-040A-4933-8C85-7DBC5CE59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8191E-01D1-4C24-BBCB-95669D373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6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8C07B-C7DA-469D-BA12-13D4743C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A53D4-0325-4FA0-AF24-609094A28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13804-E2CC-41A3-BE1E-362CF27C6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93F32-435A-45CA-BE93-9CC50413A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1F1D7-C571-4EB4-88B0-75E819B4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79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0AB64-247B-447D-BAC6-3D4FED4FE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C8553-1971-4096-A3AA-71F7C538F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505A4-1745-470E-BDA4-DCB653E3C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A5073-07B6-4173-BDE3-6F220344D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A8A8A-C572-42CA-9F27-78C7400E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85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CCB1-87B6-4442-B1CF-BDCE6AA71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47A52-61BB-4C40-8DB7-740B16E518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626B5-0140-4E01-A0B1-620A3DD882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11FC4-46C7-446A-91A5-6C522F099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D4B0B-47C4-45D7-B6A7-8372392E7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D49012-E4A7-4AA9-A44D-A5954B4C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1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7ADAA-5070-4FD7-BFEC-EFAA4B670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FA7A1B-42FD-481B-AF53-F0A920FF1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B1EC53-104A-4E63-AF3E-038A801DA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C63172-A592-4E08-90C6-13BE44221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4B50612-B927-4E2A-BB1B-AE949930D4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9944B9-5E1D-4332-B740-29D83D9E4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A24853-0061-40F4-9867-CD4F44A58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8175BD-6990-4365-B00C-D4BE80538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9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9C3FB-5F77-47DE-8B0D-19E3CD340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52BD26-07F6-46F6-B9CD-268DAF597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E3B0E3-14B5-4CFB-AE96-05131CFE5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5FB12D-4CD7-44FE-86E0-A1F4C8BB3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4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6EA1C1-25E1-48AA-A7A7-450940B2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C56BA9-6686-499D-8671-98C120C13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0DF75E-C721-403C-817F-44C052C3D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2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8108-EB14-49D5-9286-884FE4203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08D26-6408-4AB5-A8D8-0FCB94475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D345E9-97C1-45C9-A84D-99A54664E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B5017-41CD-4E66-89BC-7A72552EC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9D367C-B2ED-4CBE-8373-CC0D1F260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C54DB-C5F4-4ED8-A2F0-F24C0D40B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604B9-4958-4D14-842F-5270E6A65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4FFD33-0AE0-45A3-87FD-4A7B9FD0EE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25B9D-C212-41E1-9D6E-A4CA07983F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893634-45BE-42FD-B8EA-37EC29DC3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E88B3-57EB-403E-8479-893F81C69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10F30-C47B-4EED-AFEE-8A7302931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03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D72748-7838-42FD-B503-377AE4D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E3EF8-05B6-473C-B3C0-0FFDA1706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C597F-98C4-4F2E-A340-73A285245D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0B274-1F4D-4795-AEC4-B22244260011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48B90-322B-40A6-8D02-F5E67C052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95942-DAE6-4A3E-A357-9E3E8DE68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C1F4F-24B0-4007-B724-F0E677698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7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mmutator_(electric)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60697-5A56-4ADD-A280-E0588525D9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to Electric Machines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0D1D43-7F3A-4E1D-A25F-F71A917C20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DC Motors and Generators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E0FA7CE-4FC9-458D-AB7E-204698FD68EB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EEGR3523 Mechatronics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409548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D175420-300D-42A4-9C8C-FCB6D93D6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026"/>
          <a:stretch>
            <a:fillRect/>
          </a:stretch>
        </p:blipFill>
        <p:spPr bwMode="auto">
          <a:xfrm>
            <a:off x="5617427" y="963225"/>
            <a:ext cx="6457950" cy="578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349298"/>
                <a:ext cx="4893527" cy="481732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200" dirty="0"/>
                  <a:t>The operation of a DC machine can be explained by considering a single conductive frame turning in a magnetic field.</a:t>
                </a:r>
              </a:p>
              <a:p>
                <a:r>
                  <a:rPr lang="en-US" sz="2200" dirty="0"/>
                  <a:t>Let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200" dirty="0"/>
                  <a:t> be the angular velocity.</a:t>
                </a:r>
              </a:p>
              <a:p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200" dirty="0">
                    <a:solidFill>
                      <a:srgbClr val="0070C0"/>
                    </a:solidFill>
                  </a:rPr>
                  <a:t> </a:t>
                </a:r>
                <a:r>
                  <a:rPr lang="en-US" sz="2200" dirty="0"/>
                  <a:t>is the angle of the frame.</a:t>
                </a:r>
              </a:p>
              <a:p>
                <a:r>
                  <a:rPr lang="en-US" sz="2200" dirty="0"/>
                  <a:t>Let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en-US" sz="2200" dirty="0">
                    <a:solidFill>
                      <a:srgbClr val="0070C0"/>
                    </a:solidFill>
                  </a:rPr>
                  <a:t> </a:t>
                </a:r>
                <a:r>
                  <a:rPr lang="en-US" sz="2200" dirty="0"/>
                  <a:t>be the area of the frame. </a:t>
                </a:r>
              </a:p>
              <a:p>
                <a:r>
                  <a:rPr lang="en-US" sz="2200" dirty="0"/>
                  <a:t>Let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200" dirty="0"/>
                  <a:t> be the flux density.</a:t>
                </a:r>
              </a:p>
              <a:p>
                <a:r>
                  <a:rPr lang="en-US" sz="2200" dirty="0"/>
                  <a:t>The flux of the frame is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𝐵𝐴</m:t>
                    </m:r>
                    <m:func>
                      <m:funcPr>
                        <m:ctrlPr>
                          <a:rPr lang="en-US" sz="2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2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en-US" sz="2200" dirty="0"/>
                  <a:t>.</a:t>
                </a:r>
              </a:p>
              <a:p>
                <a:r>
                  <a:rPr lang="en-US" sz="2200" dirty="0"/>
                  <a:t>The back emf is 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2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d>
                            <m:dPr>
                              <m:ctrlPr>
                                <a:rPr lang="en-US" sz="2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𝐵𝐴</m:t>
                              </m:r>
                              <m:func>
                                <m:funcPr>
                                  <m:ctrlPr>
                                    <a:rPr lang="en-US" sz="22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200" b="0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2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2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sz="22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</m:func>
                            </m:e>
                          </m:d>
                        </m:num>
                        <m:den>
                          <m:r>
                            <a:rPr lang="en-US" sz="22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𝐵𝐴</m:t>
                      </m:r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func>
                        <m:funcPr>
                          <m:ctrlP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349298"/>
                <a:ext cx="4893527" cy="4817326"/>
              </a:xfrm>
              <a:blipFill>
                <a:blip r:embed="rId3"/>
                <a:stretch>
                  <a:fillRect l="-1370" t="-2023" r="-2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5826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D175420-300D-42A4-9C8C-FCB6D93D6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026"/>
          <a:stretch>
            <a:fillRect/>
          </a:stretch>
        </p:blipFill>
        <p:spPr bwMode="auto">
          <a:xfrm>
            <a:off x="5617427" y="963225"/>
            <a:ext cx="6457950" cy="578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349298"/>
                <a:ext cx="4893527" cy="4817326"/>
              </a:xfrm>
            </p:spPr>
            <p:txBody>
              <a:bodyPr>
                <a:normAutofit/>
              </a:bodyPr>
              <a:lstStyle/>
              <a:p>
                <a:r>
                  <a:rPr lang="en-US" sz="2200" dirty="0"/>
                  <a:t>Suppose a current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200" dirty="0"/>
                  <a:t> flows through the frame.</a:t>
                </a:r>
              </a:p>
              <a:p>
                <a:r>
                  <a:rPr lang="en-US" sz="2200" dirty="0"/>
                  <a:t>The upper segment of length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200" dirty="0"/>
                  <a:t> will have a force: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200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en-US" sz="2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US" sz="22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en-US" sz="2200" dirty="0">
                  <a:solidFill>
                    <a:srgbClr val="7030A0"/>
                  </a:solidFill>
                </a:endParaRPr>
              </a:p>
              <a:p>
                <a:pPr marL="0" indent="234950">
                  <a:buNone/>
                </a:pPr>
                <a:r>
                  <a:rPr lang="en-US" sz="2200" dirty="0"/>
                  <a:t>where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en-US" sz="2200" dirty="0"/>
                  <a:t> points in the direction of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200" dirty="0"/>
                  <a:t>.</a:t>
                </a:r>
              </a:p>
              <a:p>
                <a:r>
                  <a:rPr lang="en-US" sz="2200" dirty="0"/>
                  <a:t>The lower segment has an equal force in the opposite direction.</a:t>
                </a:r>
              </a:p>
              <a:p>
                <a:r>
                  <a:rPr lang="en-US" sz="2200" dirty="0"/>
                  <a:t>This results in a torque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𝑻</m:t>
                    </m:r>
                    <m:r>
                      <a:rPr lang="en-US" sz="22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2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𝒍</m:t>
                    </m:r>
                    <m:r>
                      <a:rPr lang="en-US" sz="22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200" b="1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2200" dirty="0"/>
                  <a:t>.</a:t>
                </a:r>
              </a:p>
              <a:p>
                <a:r>
                  <a:rPr lang="en-US" sz="2200" dirty="0"/>
                  <a:t>Note that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𝑖𝑙𝑑𝐵</m:t>
                      </m:r>
                      <m:func>
                        <m:funcPr>
                          <m:ctrlPr>
                            <a:rPr lang="en-US" sz="2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en-US" sz="2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sz="2200" b="0" dirty="0">
                  <a:solidFill>
                    <a:srgbClr val="00B05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sz="22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𝑖𝐵𝐴</m:t>
                      </m:r>
                      <m:func>
                        <m:funcPr>
                          <m:ctrlP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2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sz="2200" dirty="0"/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349298"/>
                <a:ext cx="4893527" cy="4817326"/>
              </a:xfrm>
              <a:blipFill>
                <a:blip r:embed="rId3"/>
                <a:stretch>
                  <a:fillRect l="-1370" t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52161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6D175420-300D-42A4-9C8C-FCB6D93D6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59527" y="2567648"/>
            <a:ext cx="9072946" cy="4029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349298"/>
                <a:ext cx="10515600" cy="4761570"/>
              </a:xfrm>
            </p:spPr>
            <p:txBody>
              <a:bodyPr>
                <a:normAutofit/>
              </a:bodyPr>
              <a:lstStyle/>
              <a:p>
                <a:r>
                  <a:rPr lang="en-US" sz="2200" dirty="0"/>
                  <a:t>We have shown that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𝐵𝐴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func>
                      <m:func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200" dirty="0"/>
                  <a:t> and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2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𝑖𝐵𝐴</m:t>
                    </m:r>
                    <m:func>
                      <m:funcPr>
                        <m:ctrlP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2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𝜔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2200" dirty="0"/>
                  <a:t>.</a:t>
                </a:r>
              </a:p>
              <a:p>
                <a:r>
                  <a:rPr lang="en-US" sz="2200" dirty="0"/>
                  <a:t>Unless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sz="2200" dirty="0"/>
                  <a:t> is time varying, the torque is a zero-mean sinusoidal function of time!</a:t>
                </a:r>
              </a:p>
              <a:p>
                <a:r>
                  <a:rPr lang="en-US" sz="2200" i="1" dirty="0"/>
                  <a:t>To achieve a non-zero average torque, we need a time-varying armature current.</a:t>
                </a:r>
              </a:p>
              <a:p>
                <a:pPr marL="0" indent="0">
                  <a:buNone/>
                </a:pPr>
                <a:endParaRPr lang="en-US" sz="2200" i="1" dirty="0"/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349298"/>
                <a:ext cx="10515600" cy="4761570"/>
              </a:xfrm>
              <a:blipFill>
                <a:blip r:embed="rId4"/>
                <a:stretch>
                  <a:fillRect l="-638" t="-14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084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49298"/>
            <a:ext cx="9331713" cy="4761570"/>
          </a:xfrm>
        </p:spPr>
        <p:txBody>
          <a:bodyPr>
            <a:normAutofit/>
          </a:bodyPr>
          <a:lstStyle/>
          <a:p>
            <a:r>
              <a:rPr lang="en-US" sz="2200" dirty="0"/>
              <a:t>The simplest way to ensure a time-varying armature current is by means of mechanical commutation.</a:t>
            </a:r>
          </a:p>
          <a:p>
            <a:r>
              <a:rPr lang="en-US" sz="2200" dirty="0"/>
              <a:t>As the motor shaft rotates, the polarity of the voltage applied to the armature coils is switched mechanically. </a:t>
            </a:r>
          </a:p>
          <a:p>
            <a:r>
              <a:rPr lang="en-US" sz="2200" dirty="0"/>
              <a:t>This is done by means of a rotary switch called </a:t>
            </a:r>
            <a:r>
              <a:rPr lang="en-US" sz="2200" i="1" dirty="0">
                <a:solidFill>
                  <a:srgbClr val="C00000"/>
                </a:solidFill>
              </a:rPr>
              <a:t>commutator</a:t>
            </a:r>
            <a:r>
              <a:rPr lang="en-US" sz="2200" dirty="0"/>
              <a:t>.</a:t>
            </a:r>
          </a:p>
          <a:p>
            <a:r>
              <a:rPr lang="en-US" sz="2200" dirty="0"/>
              <a:t>The commutator is a cylinder attached rigidly to the motor shaft.</a:t>
            </a:r>
          </a:p>
          <a:p>
            <a:r>
              <a:rPr lang="en-US" sz="2200" dirty="0"/>
              <a:t>It has parallel contact segments.</a:t>
            </a:r>
          </a:p>
          <a:p>
            <a:r>
              <a:rPr lang="en-US" sz="2200" dirty="0"/>
              <a:t>A number of fixed contacts, called </a:t>
            </a:r>
            <a:r>
              <a:rPr lang="en-US" sz="2200" i="1" dirty="0">
                <a:solidFill>
                  <a:srgbClr val="C00000"/>
                </a:solidFill>
              </a:rPr>
              <a:t>brushes</a:t>
            </a:r>
            <a:r>
              <a:rPr lang="en-US" sz="2200" dirty="0"/>
              <a:t>,  touch the commutator.</a:t>
            </a:r>
          </a:p>
          <a:p>
            <a:r>
              <a:rPr lang="en-US" sz="2200" dirty="0"/>
              <a:t>As the commutator rotates, the brushes touch different contact segments.</a:t>
            </a:r>
          </a:p>
          <a:p>
            <a:pPr marL="0" indent="0">
              <a:buNone/>
            </a:pPr>
            <a:endParaRPr lang="en-US" sz="2200" i="1" dirty="0"/>
          </a:p>
          <a:p>
            <a:pPr lvl="1"/>
            <a:endParaRPr lang="en-US" sz="2000" dirty="0"/>
          </a:p>
        </p:txBody>
      </p:sp>
      <p:pic>
        <p:nvPicPr>
          <p:cNvPr id="6" name="Picture 5" descr="A close up of a device&#10;&#10;Description automatically generated">
            <a:extLst>
              <a:ext uri="{FF2B5EF4-FFF2-40B4-BE49-F238E27FC236}">
                <a16:creationId xmlns:a16="http://schemas.microsoft.com/office/drawing/2014/main" id="{24A8FDF6-44E5-49A9-A0DE-9F3F3C5E8B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425342" y="3272659"/>
            <a:ext cx="5271739" cy="142501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6BAA4AB-9A2A-4F6D-A328-32E7E42F045A}"/>
              </a:ext>
            </a:extLst>
          </p:cNvPr>
          <p:cNvCxnSpPr>
            <a:cxnSpLocks/>
          </p:cNvCxnSpPr>
          <p:nvPr/>
        </p:nvCxnSpPr>
        <p:spPr>
          <a:xfrm flipV="1">
            <a:off x="8118088" y="2932771"/>
            <a:ext cx="2575932" cy="1003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783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97" y="1349298"/>
            <a:ext cx="4761571" cy="47615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 commutator image from Wikipedia </a:t>
            </a:r>
          </a:p>
          <a:p>
            <a:pPr marL="0" indent="0">
              <a:buNone/>
            </a:pPr>
            <a:r>
              <a:rPr lang="en-US" sz="1400" dirty="0"/>
              <a:t>(</a:t>
            </a:r>
            <a:r>
              <a:rPr lang="en-US" sz="1400" i="1" dirty="0"/>
              <a:t>Universal_motor_commutator.jpg</a:t>
            </a:r>
            <a:r>
              <a:rPr lang="en-US" sz="1400" dirty="0"/>
              <a:t>, in the public domain.</a:t>
            </a:r>
          </a:p>
          <a:p>
            <a:pPr marL="0" indent="0">
              <a:buNone/>
            </a:pPr>
            <a:r>
              <a:rPr lang="en-US" sz="1400" dirty="0"/>
              <a:t>Retrieved on April 4, 2020, from  </a:t>
            </a:r>
            <a:r>
              <a:rPr lang="en-US" sz="1400" dirty="0">
                <a:hlinkClick r:id="rId3"/>
              </a:rPr>
              <a:t>https://en.wikipedia.org/wiki/Commutator_(electric)</a:t>
            </a:r>
            <a:r>
              <a:rPr lang="en-US" sz="1400" dirty="0"/>
              <a:t> .)</a:t>
            </a:r>
          </a:p>
          <a:p>
            <a:pPr marL="0" indent="0">
              <a:buNone/>
            </a:pPr>
            <a:r>
              <a:rPr lang="en-US" sz="2400" i="1" dirty="0"/>
              <a:t>Commutator in a universal motor from a vacuum cleaner. Parts: </a:t>
            </a:r>
          </a:p>
          <a:p>
            <a:pPr marL="457200" indent="-457200">
              <a:buAutoNum type="alphaUcParenBoth"/>
            </a:pPr>
            <a:r>
              <a:rPr lang="en-US" sz="2400" i="1" dirty="0"/>
              <a:t>Commutator</a:t>
            </a:r>
          </a:p>
          <a:p>
            <a:pPr marL="457200" indent="-457200">
              <a:buAutoNum type="alphaUcParenBoth"/>
            </a:pPr>
            <a:r>
              <a:rPr lang="en-US" sz="2400" i="1" dirty="0"/>
              <a:t>Brush</a:t>
            </a:r>
          </a:p>
          <a:p>
            <a:pPr marL="457200" indent="-457200">
              <a:buAutoNum type="alphaUcParenBoth"/>
            </a:pPr>
            <a:r>
              <a:rPr lang="en-US" sz="2400" i="1" dirty="0"/>
              <a:t>rotor (armature) windings</a:t>
            </a:r>
          </a:p>
          <a:p>
            <a:pPr marL="457200" indent="-457200">
              <a:buAutoNum type="alphaUcParenBoth"/>
            </a:pPr>
            <a:r>
              <a:rPr lang="en-US" sz="2400" i="1" dirty="0"/>
              <a:t> stator (field) windings</a:t>
            </a:r>
          </a:p>
          <a:p>
            <a:pPr marL="457200" indent="-457200">
              <a:buAutoNum type="alphaUcParenBoth"/>
            </a:pPr>
            <a:r>
              <a:rPr lang="en-US" sz="2400" i="1" dirty="0"/>
              <a:t> brush guides</a:t>
            </a:r>
            <a:endParaRPr lang="en-US" sz="2200" i="1" dirty="0"/>
          </a:p>
          <a:p>
            <a:pPr lvl="1"/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965D25-4ED9-47D6-B599-CA297D61BF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349298"/>
            <a:ext cx="5504986" cy="3234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626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pic>
        <p:nvPicPr>
          <p:cNvPr id="26" name="Picture 25" descr="A picture containing table, white&#10;&#10;Description automatically generated">
            <a:extLst>
              <a:ext uri="{FF2B5EF4-FFF2-40B4-BE49-F238E27FC236}">
                <a16:creationId xmlns:a16="http://schemas.microsoft.com/office/drawing/2014/main" id="{C4911892-BC03-4E3B-B6EB-E28CCCD79C6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75932" y="1439449"/>
            <a:ext cx="6779941" cy="4700860"/>
          </a:xfrm>
          <a:prstGeom prst="rect">
            <a:avLst/>
          </a:prstGeom>
        </p:spPr>
      </p:pic>
      <p:sp>
        <p:nvSpPr>
          <p:cNvPr id="30" name="Text Box 6">
            <a:extLst>
              <a:ext uri="{FF2B5EF4-FFF2-40B4-BE49-F238E27FC236}">
                <a16:creationId xmlns:a16="http://schemas.microsoft.com/office/drawing/2014/main" id="{4B775B59-0CFD-4C31-ABFE-170497A8A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266" y="1936621"/>
            <a:ext cx="156513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C00000"/>
                </a:solidFill>
              </a:rPr>
              <a:t>Spring-loaded brushes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002A204-0EA6-4B27-AA46-83F87971912C}"/>
              </a:ext>
            </a:extLst>
          </p:cNvPr>
          <p:cNvCxnSpPr>
            <a:cxnSpLocks/>
          </p:cNvCxnSpPr>
          <p:nvPr/>
        </p:nvCxnSpPr>
        <p:spPr>
          <a:xfrm>
            <a:off x="1388789" y="2514548"/>
            <a:ext cx="1882236" cy="907756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90D9D52-8D9C-4DC7-BB25-D73F2ECD394C}"/>
              </a:ext>
            </a:extLst>
          </p:cNvPr>
          <p:cNvCxnSpPr>
            <a:cxnSpLocks/>
          </p:cNvCxnSpPr>
          <p:nvPr/>
        </p:nvCxnSpPr>
        <p:spPr>
          <a:xfrm>
            <a:off x="1494263" y="2424397"/>
            <a:ext cx="2438401" cy="610401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Text Box 6">
            <a:extLst>
              <a:ext uri="{FF2B5EF4-FFF2-40B4-BE49-F238E27FC236}">
                <a16:creationId xmlns:a16="http://schemas.microsoft.com/office/drawing/2014/main" id="{C1EAA638-E403-4009-BF39-1696742DE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8247" y="4497685"/>
            <a:ext cx="183555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C00000"/>
                </a:solidFill>
              </a:rPr>
              <a:t>Commutator with 12 segments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DCFA3DCE-5B45-4642-85CE-91A4D6F97B3A}"/>
              </a:ext>
            </a:extLst>
          </p:cNvPr>
          <p:cNvCxnSpPr>
            <a:cxnSpLocks/>
          </p:cNvCxnSpPr>
          <p:nvPr/>
        </p:nvCxnSpPr>
        <p:spPr>
          <a:xfrm flipH="1" flipV="1">
            <a:off x="7348654" y="3969834"/>
            <a:ext cx="2169593" cy="703392"/>
          </a:xfrm>
          <a:prstGeom prst="straightConnector1">
            <a:avLst/>
          </a:prstGeom>
          <a:ln>
            <a:solidFill>
              <a:srgbClr val="FFFF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" name="Text Box 6">
            <a:extLst>
              <a:ext uri="{FF2B5EF4-FFF2-40B4-BE49-F238E27FC236}">
                <a16:creationId xmlns:a16="http://schemas.microsoft.com/office/drawing/2014/main" id="{052C4A33-1556-447E-A74D-C6F3EE827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48345" y="1181295"/>
            <a:ext cx="183555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C00000"/>
                </a:solidFill>
              </a:rPr>
              <a:t>Stator with two permanent magnet poles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7EF0250B-6836-45E0-9F9F-AE85705A25D9}"/>
              </a:ext>
            </a:extLst>
          </p:cNvPr>
          <p:cNvCxnSpPr>
            <a:cxnSpLocks/>
          </p:cNvCxnSpPr>
          <p:nvPr/>
        </p:nvCxnSpPr>
        <p:spPr>
          <a:xfrm flipH="1">
            <a:off x="8865220" y="1439449"/>
            <a:ext cx="750849" cy="34201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Text Box 6">
            <a:extLst>
              <a:ext uri="{FF2B5EF4-FFF2-40B4-BE49-F238E27FC236}">
                <a16:creationId xmlns:a16="http://schemas.microsoft.com/office/drawing/2014/main" id="{B7784475-6C46-4E1C-8B60-32B15040D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5932" y="979966"/>
            <a:ext cx="233769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rgbClr val="C00000"/>
                </a:solidFill>
              </a:rPr>
              <a:t>Rotor with 12 poles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942F115-292C-4C4C-B1A8-B7BC51C48D5C}"/>
              </a:ext>
            </a:extLst>
          </p:cNvPr>
          <p:cNvCxnSpPr>
            <a:cxnSpLocks/>
          </p:cNvCxnSpPr>
          <p:nvPr/>
        </p:nvCxnSpPr>
        <p:spPr>
          <a:xfrm>
            <a:off x="3025691" y="1337759"/>
            <a:ext cx="1780485" cy="1280532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869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133" y="1349298"/>
            <a:ext cx="10850136" cy="15449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/>
              <a:t>The figure at the right shows the two brushes and the three commutator segments of a machine with three poles on the armature.</a:t>
            </a:r>
            <a:endParaRPr lang="en-US" sz="2200" i="1" dirty="0"/>
          </a:p>
          <a:p>
            <a:pPr lvl="1"/>
            <a:endParaRPr lang="en-US" sz="2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AB751D-3D14-4478-95C9-C36C21BD2017}"/>
              </a:ext>
            </a:extLst>
          </p:cNvPr>
          <p:cNvGrpSpPr/>
          <p:nvPr/>
        </p:nvGrpSpPr>
        <p:grpSpPr>
          <a:xfrm>
            <a:off x="6096000" y="2088143"/>
            <a:ext cx="5112833" cy="4404732"/>
            <a:chOff x="2171700" y="2605088"/>
            <a:chExt cx="4962525" cy="4252912"/>
          </a:xfrm>
        </p:grpSpPr>
        <p:pic>
          <p:nvPicPr>
            <p:cNvPr id="7" name="Picture 4">
              <a:extLst>
                <a:ext uri="{FF2B5EF4-FFF2-40B4-BE49-F238E27FC236}">
                  <a16:creationId xmlns:a16="http://schemas.microsoft.com/office/drawing/2014/main" id="{885DDA20-5E65-4358-AB0A-535105146AE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171700" y="3230313"/>
              <a:ext cx="4627563" cy="31405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Line 5">
              <a:extLst>
                <a:ext uri="{FF2B5EF4-FFF2-40B4-BE49-F238E27FC236}">
                  <a16:creationId xmlns:a16="http://schemas.microsoft.com/office/drawing/2014/main" id="{A13D07B2-BCE0-4C50-837D-35261B6B61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840288" y="5848350"/>
              <a:ext cx="1217612" cy="666750"/>
            </a:xfrm>
            <a:prstGeom prst="line">
              <a:avLst/>
            </a:prstGeom>
            <a:noFill/>
            <a:ln w="15875">
              <a:solidFill>
                <a:srgbClr val="FF33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6">
              <a:extLst>
                <a:ext uri="{FF2B5EF4-FFF2-40B4-BE49-F238E27FC236}">
                  <a16:creationId xmlns:a16="http://schemas.microsoft.com/office/drawing/2014/main" id="{46899B44-ECC8-482A-B8E5-4E80F32682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84900" y="6400800"/>
              <a:ext cx="9493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tx2"/>
                  </a:solidFill>
                </a:rPr>
                <a:t>Brush</a:t>
              </a:r>
            </a:p>
          </p:txBody>
        </p:sp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id="{2EB66D19-6175-4794-9876-466F944E4F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6080" y="2605088"/>
              <a:ext cx="32353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tx2"/>
                  </a:solidFill>
                </a:rPr>
                <a:t>Commutator segments</a:t>
              </a:r>
            </a:p>
          </p:txBody>
        </p:sp>
        <p:sp>
          <p:nvSpPr>
            <p:cNvPr id="11" name="Line 8">
              <a:extLst>
                <a:ext uri="{FF2B5EF4-FFF2-40B4-BE49-F238E27FC236}">
                  <a16:creationId xmlns:a16="http://schemas.microsoft.com/office/drawing/2014/main" id="{17377F94-3949-48DB-9191-109E49AFE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1938" y="3044825"/>
              <a:ext cx="500062" cy="1228725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9">
              <a:extLst>
                <a:ext uri="{FF2B5EF4-FFF2-40B4-BE49-F238E27FC236}">
                  <a16:creationId xmlns:a16="http://schemas.microsoft.com/office/drawing/2014/main" id="{9B97193F-20D5-4AB5-8518-A45986744E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1563" y="3044825"/>
              <a:ext cx="730250" cy="1228725"/>
            </a:xfrm>
            <a:prstGeom prst="line">
              <a:avLst/>
            </a:prstGeom>
            <a:noFill/>
            <a:ln w="15875">
              <a:solidFill>
                <a:srgbClr val="FF6600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" name="Line 5">
            <a:extLst>
              <a:ext uri="{FF2B5EF4-FFF2-40B4-BE49-F238E27FC236}">
                <a16:creationId xmlns:a16="http://schemas.microsoft.com/office/drawing/2014/main" id="{BDED5477-B68C-4838-9F18-EB9CB86858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12977" y="5447183"/>
            <a:ext cx="780858" cy="690552"/>
          </a:xfrm>
          <a:prstGeom prst="line">
            <a:avLst/>
          </a:prstGeom>
          <a:noFill/>
          <a:ln w="15875">
            <a:solidFill>
              <a:srgbClr val="0070C0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C80FA969-002A-4E56-BD93-9AE1C9DBC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877" y="6111203"/>
            <a:ext cx="978079" cy="473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58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dirty="0">
                <a:solidFill>
                  <a:schemeClr val="tx2"/>
                </a:solidFill>
              </a:rPr>
              <a:t>Brush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78F9E37-AD83-4D0B-A7DB-68953A043810}"/>
              </a:ext>
            </a:extLst>
          </p:cNvPr>
          <p:cNvGrpSpPr/>
          <p:nvPr/>
        </p:nvGrpSpPr>
        <p:grpSpPr>
          <a:xfrm>
            <a:off x="785964" y="2459951"/>
            <a:ext cx="4216200" cy="3770134"/>
            <a:chOff x="785964" y="2459951"/>
            <a:chExt cx="4216200" cy="3770134"/>
          </a:xfrm>
        </p:grpSpPr>
        <p:pic>
          <p:nvPicPr>
            <p:cNvPr id="15" name="Picture 14" descr="A picture containing ware, white, cake, dog&#10;&#10;Description automatically generated">
              <a:extLst>
                <a:ext uri="{FF2B5EF4-FFF2-40B4-BE49-F238E27FC236}">
                  <a16:creationId xmlns:a16="http://schemas.microsoft.com/office/drawing/2014/main" id="{99395450-8E93-4A57-ABAD-A04C11118B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9847" y="2459951"/>
              <a:ext cx="4182317" cy="3007576"/>
            </a:xfrm>
            <a:prstGeom prst="rect">
              <a:avLst/>
            </a:prstGeom>
          </p:spPr>
        </p:pic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5842E70E-2349-4EAD-854D-DAE287B127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0156" y="3878435"/>
              <a:ext cx="925551" cy="1914024"/>
            </a:xfrm>
            <a:prstGeom prst="straightConnector1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6E5AD71-D504-4858-90F9-E356A39DEE5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17073" y="4004915"/>
              <a:ext cx="925551" cy="1914024"/>
            </a:xfrm>
            <a:prstGeom prst="straightConnector1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19B3C7A-520E-44D1-8E15-A5E2B39916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906724" y="4835447"/>
              <a:ext cx="982569" cy="784768"/>
            </a:xfrm>
            <a:prstGeom prst="straightConnector1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 Box 7">
              <a:extLst>
                <a:ext uri="{FF2B5EF4-FFF2-40B4-BE49-F238E27FC236}">
                  <a16:creationId xmlns:a16="http://schemas.microsoft.com/office/drawing/2014/main" id="{E5931C91-AE1A-43AD-B6A7-877C418D5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4777" y="5555698"/>
              <a:ext cx="1379737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rgbClr val="0070C0"/>
                  </a:solidFill>
                </a:rPr>
                <a:t>Commutator</a:t>
              </a:r>
            </a:p>
          </p:txBody>
        </p:sp>
        <p:sp>
          <p:nvSpPr>
            <p:cNvPr id="23" name="Text Box 7">
              <a:extLst>
                <a:ext uri="{FF2B5EF4-FFF2-40B4-BE49-F238E27FC236}">
                  <a16:creationId xmlns:a16="http://schemas.microsoft.com/office/drawing/2014/main" id="{49DAC193-4E52-421D-93B4-1AB8155D7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5964" y="5860753"/>
              <a:ext cx="928459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rgbClr val="0070C0"/>
                  </a:solidFill>
                </a:rPr>
                <a:t>Brushes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29718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B0022AD8-6A35-48DF-A720-0A2A11A21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036" y="1074737"/>
            <a:ext cx="8972550" cy="578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4822" y="735979"/>
            <a:ext cx="4893527" cy="3077738"/>
          </a:xfrm>
        </p:spPr>
        <p:txBody>
          <a:bodyPr>
            <a:normAutofit fontScale="92500"/>
          </a:bodyPr>
          <a:lstStyle/>
          <a:p>
            <a:r>
              <a:rPr lang="en-US" sz="2200" dirty="0"/>
              <a:t>A commutator could be added to the rotating frame considered earlier.</a:t>
            </a:r>
          </a:p>
          <a:p>
            <a:r>
              <a:rPr lang="en-US" sz="2200" dirty="0"/>
              <a:t>Instead of powering the machine at C and D, we power it at the brushes A and B.</a:t>
            </a:r>
          </a:p>
          <a:p>
            <a:r>
              <a:rPr lang="en-US" sz="2200" dirty="0"/>
              <a:t>The brushes touch periodically the contact segments connected to C and D.</a:t>
            </a:r>
          </a:p>
          <a:p>
            <a:r>
              <a:rPr lang="en-US" sz="2200" dirty="0"/>
              <a:t>In this way, the direction of the current is switched so that the torque does not change sign.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0514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B0022AD8-6A35-48DF-A720-0A2A11A21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9339" y="3122653"/>
            <a:ext cx="10258066" cy="3467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298"/>
            <a:ext cx="11173520" cy="2509026"/>
          </a:xfrm>
        </p:spPr>
        <p:txBody>
          <a:bodyPr>
            <a:normAutofit/>
          </a:bodyPr>
          <a:lstStyle/>
          <a:p>
            <a:r>
              <a:rPr lang="en-US" sz="2200" dirty="0"/>
              <a:t>With a commutator, the torque has always the same sign.</a:t>
            </a:r>
          </a:p>
          <a:p>
            <a:r>
              <a:rPr lang="en-US" sz="2200" dirty="0"/>
              <a:t>When the machine is used as a generator, the generated voltage will not change sign.</a:t>
            </a:r>
          </a:p>
          <a:p>
            <a:r>
              <a:rPr lang="en-US" sz="2200" dirty="0"/>
              <a:t>The graphs were obtained for a very simple machine.</a:t>
            </a:r>
          </a:p>
          <a:p>
            <a:r>
              <a:rPr lang="en-US" sz="2200" dirty="0"/>
              <a:t>The torque and the back emf pulsate also for more complex machines, though not as much.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58047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298"/>
            <a:ext cx="11173520" cy="1148575"/>
          </a:xfrm>
        </p:spPr>
        <p:txBody>
          <a:bodyPr>
            <a:normAutofit/>
          </a:bodyPr>
          <a:lstStyle/>
          <a:p>
            <a:r>
              <a:rPr lang="en-US" sz="2200" dirty="0"/>
              <a:t>The torque and the back emf pulsate also for more complex machines, though not as much.</a:t>
            </a:r>
          </a:p>
          <a:p>
            <a:r>
              <a:rPr lang="en-US" sz="2200" dirty="0"/>
              <a:t>This issue can be reduced or eliminated with a skewed armature design.</a:t>
            </a:r>
          </a:p>
          <a:p>
            <a:pPr lvl="1"/>
            <a:endParaRPr lang="en-US" sz="2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D3C13D-D561-4206-84E0-26104AD0D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7492" y="2497873"/>
            <a:ext cx="5271739" cy="142501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3502A6F-46CB-452C-A628-ECA4E99CB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3"/>
          <a:stretch/>
        </p:blipFill>
        <p:spPr>
          <a:xfrm rot="16200000">
            <a:off x="4467971" y="2907884"/>
            <a:ext cx="2556254" cy="45862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C2575A-B364-4B66-A4E5-FFD11AB3967D}"/>
              </a:ext>
            </a:extLst>
          </p:cNvPr>
          <p:cNvSpPr txBox="1"/>
          <p:nvPr/>
        </p:nvSpPr>
        <p:spPr>
          <a:xfrm>
            <a:off x="8696843" y="2471717"/>
            <a:ext cx="9647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skewed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6CD4BA5C-E248-4B04-9115-DBE41412D579}"/>
              </a:ext>
            </a:extLst>
          </p:cNvPr>
          <p:cNvCxnSpPr>
            <a:cxnSpLocks/>
          </p:cNvCxnSpPr>
          <p:nvPr/>
        </p:nvCxnSpPr>
        <p:spPr>
          <a:xfrm flipH="1">
            <a:off x="6501162" y="2656383"/>
            <a:ext cx="207412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681EA9A-8020-40FC-B7BB-C2A16F841FE9}"/>
              </a:ext>
            </a:extLst>
          </p:cNvPr>
          <p:cNvCxnSpPr>
            <a:cxnSpLocks/>
          </p:cNvCxnSpPr>
          <p:nvPr/>
        </p:nvCxnSpPr>
        <p:spPr>
          <a:xfrm>
            <a:off x="2575932" y="4538546"/>
            <a:ext cx="2018373" cy="2997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49165B1-0B93-4D83-9ECF-50AA9B281A34}"/>
              </a:ext>
            </a:extLst>
          </p:cNvPr>
          <p:cNvSpPr txBox="1"/>
          <p:nvPr/>
        </p:nvSpPr>
        <p:spPr>
          <a:xfrm>
            <a:off x="987633" y="4326171"/>
            <a:ext cx="13783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not skewed</a:t>
            </a:r>
          </a:p>
        </p:txBody>
      </p:sp>
    </p:spTree>
    <p:extLst>
      <p:ext uri="{BB962C8B-B14F-4D97-AF65-F5344CB8AC3E}">
        <p14:creationId xmlns:p14="http://schemas.microsoft.com/office/powerpoint/2010/main" val="285154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27F1C-A095-4EEB-BC22-FE080D362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B6E514-A199-489A-8B5D-9A503BA67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this point of our class we begin the study of electric motors and generators.</a:t>
            </a:r>
          </a:p>
          <a:p>
            <a:r>
              <a:rPr lang="en-US" dirty="0"/>
              <a:t>We will consider first DC machines.</a:t>
            </a:r>
          </a:p>
          <a:p>
            <a:r>
              <a:rPr lang="en-US" dirty="0"/>
              <a:t>In future lectures we will study also</a:t>
            </a:r>
          </a:p>
          <a:p>
            <a:pPr lvl="1"/>
            <a:r>
              <a:rPr lang="en-US" dirty="0"/>
              <a:t>AC machines</a:t>
            </a:r>
          </a:p>
          <a:p>
            <a:pPr lvl="1"/>
            <a:r>
              <a:rPr lang="en-US" dirty="0"/>
              <a:t>Stepper motors</a:t>
            </a:r>
          </a:p>
        </p:txBody>
      </p:sp>
    </p:spTree>
    <p:extLst>
      <p:ext uri="{BB962C8B-B14F-4D97-AF65-F5344CB8AC3E}">
        <p14:creationId xmlns:p14="http://schemas.microsoft.com/office/powerpoint/2010/main" val="435420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DC Machine Equations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9297"/>
                <a:ext cx="10814824" cy="5018049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average back emf obeys the equation: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Φ</m:t>
                      </m:r>
                      <m:r>
                        <m:rPr>
                          <m:sty m:val="p"/>
                        </m:rP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ω</m:t>
                      </m:r>
                    </m:oMath>
                  </m:oMathPara>
                </a14:m>
                <a:endParaRPr lang="en-US" sz="2400" b="0" dirty="0">
                  <a:solidFill>
                    <a:srgbClr val="0070C0"/>
                  </a:solidFill>
                </a:endParaRPr>
              </a:p>
              <a:p>
                <a:pPr marL="0" indent="234950">
                  <a:buNone/>
                </a:pPr>
                <a:r>
                  <a:rPr lang="en-US" sz="2400" dirty="0"/>
                  <a:t>where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 </a:t>
                </a:r>
                <a:r>
                  <a:rPr lang="en-US" b="0" i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is the speed.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Φ</m:t>
                    </m:r>
                  </m:oMath>
                </a14:m>
                <a:r>
                  <a:rPr lang="en-US" dirty="0"/>
                  <a:t> is the flux per field pole.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is a constant dependent on the design of the machine.</a:t>
                </a:r>
              </a:p>
              <a:p>
                <a:r>
                  <a:rPr lang="en-US" sz="2400" dirty="0"/>
                  <a:t>The </a:t>
                </a:r>
                <a:r>
                  <a:rPr lang="en-US" sz="2400" i="1" dirty="0">
                    <a:solidFill>
                      <a:srgbClr val="00B050"/>
                    </a:solidFill>
                  </a:rPr>
                  <a:t>electromagnetic torque </a:t>
                </a:r>
                <a:r>
                  <a:rPr lang="en-US" sz="2400" dirty="0"/>
                  <a:t>satisfies: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Φ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234950">
                  <a:buNone/>
                </a:pP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sz="2400" dirty="0"/>
                  <a:t> is the average armature current.</a:t>
                </a:r>
              </a:p>
              <a:p>
                <a:r>
                  <a:rPr lang="en-US" sz="2400" dirty="0"/>
                  <a:t>Note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400" dirty="0"/>
                  <a:t> (conservation of power).</a:t>
                </a:r>
              </a:p>
              <a:p>
                <a:r>
                  <a:rPr lang="en-US" sz="2400" dirty="0"/>
                  <a:t>The actual (average) torque of the motor is less than the electromagnetic torque because of losses.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9297"/>
                <a:ext cx="10814824" cy="5018049"/>
              </a:xfrm>
              <a:blipFill>
                <a:blip r:embed="rId2"/>
                <a:stretch>
                  <a:fillRect l="-789" t="-1699" b="-1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96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DC Machine Equations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9297"/>
                <a:ext cx="10814824" cy="5018049"/>
              </a:xfrm>
            </p:spPr>
            <p:txBody>
              <a:bodyPr>
                <a:normAutofit/>
              </a:bodyPr>
              <a:lstStyle/>
              <a:p>
                <a:r>
                  <a:rPr lang="en-US" altLang="en-US" sz="2400" dirty="0"/>
                  <a:t>The flux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sz="2400" b="0" i="0" smtClean="0">
                        <a:latin typeface="Cambria Math" panose="02040503050406030204" pitchFamily="18" charset="0"/>
                      </a:rPr>
                      <m:t>Φ</m:t>
                    </m:r>
                  </m:oMath>
                </a14:m>
                <a:r>
                  <a:rPr lang="en-US" altLang="en-US" sz="2400" dirty="0"/>
                  <a:t> per field pole:</a:t>
                </a:r>
              </a:p>
              <a:p>
                <a:pPr lvl="1"/>
                <a:r>
                  <a:rPr lang="en-US" altLang="en-US" dirty="0"/>
                  <a:t>Is constant when the field poles are permanent magnets.</a:t>
                </a:r>
              </a:p>
              <a:p>
                <a:pPr lvl="1"/>
                <a:r>
                  <a:rPr lang="en-US" altLang="en-US" dirty="0"/>
                  <a:t>Is proportional to the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en-US" dirty="0"/>
                  <a:t> of the field windings when the field poles are electromagnets: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en-US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Φ</m:t>
                    </m:r>
                    <m:r>
                      <a:rPr lang="en-US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en-US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alt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en-US" dirty="0"/>
                  <a:t> is a constant.</a:t>
                </a:r>
              </a:p>
              <a:p>
                <a:r>
                  <a:rPr lang="en-US" altLang="en-US" sz="2400" dirty="0"/>
                  <a:t>The field and armature windings are connected</a:t>
                </a:r>
              </a:p>
              <a:p>
                <a:pPr lvl="1"/>
                <a:r>
                  <a:rPr lang="en-US" altLang="en-US" dirty="0"/>
                  <a:t>to different circuits for a </a:t>
                </a:r>
                <a:r>
                  <a:rPr lang="en-US" altLang="en-US" i="1" dirty="0">
                    <a:solidFill>
                      <a:srgbClr val="C00000"/>
                    </a:solidFill>
                  </a:rPr>
                  <a:t>separately excited motor</a:t>
                </a:r>
                <a:r>
                  <a:rPr lang="en-US" altLang="en-US" dirty="0"/>
                  <a:t>;</a:t>
                </a:r>
              </a:p>
              <a:p>
                <a:pPr lvl="1"/>
                <a:r>
                  <a:rPr lang="en-US" altLang="en-US" dirty="0"/>
                  <a:t>in series for a </a:t>
                </a:r>
                <a:r>
                  <a:rPr lang="en-US" altLang="en-US" i="1" dirty="0">
                    <a:solidFill>
                      <a:srgbClr val="C00000"/>
                    </a:solidFill>
                  </a:rPr>
                  <a:t>series motor </a:t>
                </a:r>
                <a:r>
                  <a:rPr lang="en-US" altLang="en-US" dirty="0"/>
                  <a:t>(aka </a:t>
                </a:r>
                <a:r>
                  <a:rPr lang="en-US" altLang="en-US" i="1" dirty="0">
                    <a:solidFill>
                      <a:srgbClr val="0070C0"/>
                    </a:solidFill>
                  </a:rPr>
                  <a:t>universal motor</a:t>
                </a:r>
                <a:r>
                  <a:rPr lang="en-US" altLang="en-US" dirty="0"/>
                  <a:t>); </a:t>
                </a:r>
              </a:p>
              <a:p>
                <a:pPr lvl="1"/>
                <a:r>
                  <a:rPr lang="en-US" altLang="en-US" dirty="0"/>
                  <a:t>in parallel for a </a:t>
                </a:r>
                <a:r>
                  <a:rPr lang="en-US" altLang="en-US" i="1" dirty="0">
                    <a:solidFill>
                      <a:srgbClr val="C00000"/>
                    </a:solidFill>
                  </a:rPr>
                  <a:t>shunt motor</a:t>
                </a:r>
                <a:r>
                  <a:rPr lang="en-US" altLang="en-US" dirty="0"/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9297"/>
                <a:ext cx="10814824" cy="5018049"/>
              </a:xfrm>
              <a:blipFill>
                <a:blip r:embed="rId2"/>
                <a:stretch>
                  <a:fillRect l="-789" t="-16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05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fixed part of the machine is called </a:t>
            </a:r>
            <a:r>
              <a:rPr lang="en-US" i="1" dirty="0">
                <a:solidFill>
                  <a:srgbClr val="FF0000"/>
                </a:solidFill>
              </a:rPr>
              <a:t>stator</a:t>
            </a:r>
            <a:r>
              <a:rPr lang="en-US" dirty="0"/>
              <a:t>.</a:t>
            </a:r>
          </a:p>
          <a:p>
            <a:r>
              <a:rPr lang="en-US" dirty="0"/>
              <a:t>The rotating part is called </a:t>
            </a:r>
            <a:r>
              <a:rPr lang="en-US" i="1" dirty="0">
                <a:solidFill>
                  <a:srgbClr val="FF0000"/>
                </a:solidFill>
              </a:rPr>
              <a:t>rotor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stator and/or the rotor contain coils of wire</a:t>
            </a:r>
          </a:p>
          <a:p>
            <a:pPr marL="0" indent="234950">
              <a:buNone/>
            </a:pPr>
            <a:r>
              <a:rPr lang="en-US" dirty="0"/>
              <a:t>(electromagnets) producing a magnetic field when</a:t>
            </a:r>
          </a:p>
          <a:p>
            <a:pPr marL="0" indent="234950">
              <a:buNone/>
            </a:pPr>
            <a:r>
              <a:rPr lang="en-US" dirty="0"/>
              <a:t>an electric current flows through them.</a:t>
            </a: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B48DD9C8-6E47-47A2-A684-7036BDE40B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01421" y="1825625"/>
            <a:ext cx="2017787" cy="3891776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A6B8232-F68E-4108-8A4A-0241A15D721A}"/>
              </a:ext>
            </a:extLst>
          </p:cNvPr>
          <p:cNvCxnSpPr>
            <a:cxnSpLocks/>
          </p:cNvCxnSpPr>
          <p:nvPr/>
        </p:nvCxnSpPr>
        <p:spPr>
          <a:xfrm>
            <a:off x="7103327" y="2297151"/>
            <a:ext cx="2497873" cy="26762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A5466E0-8052-4815-8149-961B5CA0CE68}"/>
              </a:ext>
            </a:extLst>
          </p:cNvPr>
          <p:cNvCxnSpPr>
            <a:cxnSpLocks/>
          </p:cNvCxnSpPr>
          <p:nvPr/>
        </p:nvCxnSpPr>
        <p:spPr>
          <a:xfrm>
            <a:off x="5973336" y="2598233"/>
            <a:ext cx="4040459" cy="10482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22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armature</a:t>
            </a:r>
            <a:r>
              <a:rPr lang="en-US" dirty="0"/>
              <a:t> is the main current-carrying component.</a:t>
            </a:r>
          </a:p>
          <a:p>
            <a:pPr lvl="1"/>
            <a:r>
              <a:rPr lang="en-US" dirty="0"/>
              <a:t>The armature current is alternating even for DC motors.</a:t>
            </a:r>
          </a:p>
          <a:p>
            <a:pPr lvl="1"/>
            <a:r>
              <a:rPr lang="en-US" dirty="0"/>
              <a:t>This distinguishes the armature from the electromagnets of </a:t>
            </a:r>
          </a:p>
          <a:p>
            <a:pPr marL="457200" lvl="1" indent="234950">
              <a:buNone/>
            </a:pPr>
            <a:r>
              <a:rPr lang="en-US" dirty="0"/>
              <a:t>the </a:t>
            </a:r>
            <a:r>
              <a:rPr lang="en-US" i="1" dirty="0">
                <a:solidFill>
                  <a:srgbClr val="FF0000"/>
                </a:solidFill>
              </a:rPr>
              <a:t>field poles</a:t>
            </a:r>
            <a:r>
              <a:rPr lang="en-US" dirty="0"/>
              <a:t>, if any, which have DC current. </a:t>
            </a:r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i="1" dirty="0">
                <a:solidFill>
                  <a:srgbClr val="FF0000"/>
                </a:solidFill>
              </a:rPr>
              <a:t>armature windings </a:t>
            </a:r>
            <a:r>
              <a:rPr lang="en-US" dirty="0"/>
              <a:t>are the coils of the armature.</a:t>
            </a:r>
          </a:p>
          <a:p>
            <a:r>
              <a:rPr lang="en-US" dirty="0"/>
              <a:t>The </a:t>
            </a:r>
            <a:r>
              <a:rPr lang="en-US" i="1" dirty="0">
                <a:solidFill>
                  <a:srgbClr val="FF0000"/>
                </a:solidFill>
              </a:rPr>
              <a:t>field windings </a:t>
            </a:r>
            <a:r>
              <a:rPr lang="en-US" dirty="0"/>
              <a:t>are the coils of the field poles.</a:t>
            </a:r>
          </a:p>
          <a:p>
            <a:endParaRPr lang="en-US" dirty="0"/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B48DD9C8-6E47-47A2-A684-7036BDE40B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01421" y="1825625"/>
            <a:ext cx="2017787" cy="389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56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29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In a DC motor, torque is created based on the interaction between the constant magnetic field of the </a:t>
            </a:r>
            <a:r>
              <a:rPr lang="en-US" sz="2400" i="1" dirty="0"/>
              <a:t>field poles </a:t>
            </a:r>
            <a:r>
              <a:rPr lang="en-US" sz="2400" dirty="0"/>
              <a:t>and the (alternating) magnetic field of the </a:t>
            </a:r>
            <a:r>
              <a:rPr lang="en-US" sz="2400" i="1" dirty="0"/>
              <a:t>armature</a:t>
            </a:r>
            <a:r>
              <a:rPr lang="en-US" sz="2400" dirty="0"/>
              <a:t>.</a:t>
            </a:r>
          </a:p>
          <a:p>
            <a:r>
              <a:rPr lang="en-US" sz="2400" dirty="0"/>
              <a:t>Commonly, the field poles are on the stator and the armature is the rotor.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1B682B7-1218-4A80-9A42-284A224C79F6}"/>
              </a:ext>
            </a:extLst>
          </p:cNvPr>
          <p:cNvGrpSpPr/>
          <p:nvPr/>
        </p:nvGrpSpPr>
        <p:grpSpPr>
          <a:xfrm>
            <a:off x="944137" y="3031700"/>
            <a:ext cx="10831552" cy="3461175"/>
            <a:chOff x="944137" y="3031700"/>
            <a:chExt cx="10831552" cy="3461175"/>
          </a:xfrm>
        </p:grpSpPr>
        <p:pic>
          <p:nvPicPr>
            <p:cNvPr id="6" name="Picture 5" descr="A picture containing indoor, ware, table, sitting&#10;&#10;Description automatically generated">
              <a:extLst>
                <a:ext uri="{FF2B5EF4-FFF2-40B4-BE49-F238E27FC236}">
                  <a16:creationId xmlns:a16="http://schemas.microsoft.com/office/drawing/2014/main" id="{26766F3E-0043-4892-B661-C4E0FB8837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756" t="-223" r="756" b="223"/>
            <a:stretch/>
          </p:blipFill>
          <p:spPr>
            <a:xfrm>
              <a:off x="3980985" y="3031700"/>
              <a:ext cx="4427034" cy="3461175"/>
            </a:xfrm>
            <a:prstGeom prst="rect">
              <a:avLst/>
            </a:prstGeom>
          </p:spPr>
        </p:pic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8E92EE4-5FEB-4EA6-BAAC-7C0AE16A4B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83912" y="3791415"/>
              <a:ext cx="2230244" cy="345687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64B4027-D1C9-4A7C-A135-949080F82E4A}"/>
                </a:ext>
              </a:extLst>
            </p:cNvPr>
            <p:cNvSpPr txBox="1"/>
            <p:nvPr/>
          </p:nvSpPr>
          <p:spPr>
            <a:xfrm>
              <a:off x="10225669" y="3434576"/>
              <a:ext cx="15500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The rotor of this motor is the armature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AA47189-3885-464F-9FE7-BE32C76A4095}"/>
                </a:ext>
              </a:extLst>
            </p:cNvPr>
            <p:cNvSpPr txBox="1"/>
            <p:nvPr/>
          </p:nvSpPr>
          <p:spPr>
            <a:xfrm>
              <a:off x="944137" y="3213772"/>
              <a:ext cx="27246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Stator with two field poles</a:t>
              </a: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90AF32EB-9A0D-4D02-AB26-B36EA217CA08}"/>
                </a:ext>
              </a:extLst>
            </p:cNvPr>
            <p:cNvCxnSpPr>
              <a:cxnSpLocks/>
              <a:stCxn id="14" idx="3"/>
            </p:cNvCxnSpPr>
            <p:nvPr/>
          </p:nvCxnSpPr>
          <p:spPr>
            <a:xfrm>
              <a:off x="3668751" y="3398438"/>
              <a:ext cx="869795" cy="29261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DE3BB0B-02DA-40C2-9CC4-1FFDD68FA8C6}"/>
                </a:ext>
              </a:extLst>
            </p:cNvPr>
            <p:cNvCxnSpPr>
              <a:cxnSpLocks/>
            </p:cNvCxnSpPr>
            <p:nvPr/>
          </p:nvCxnSpPr>
          <p:spPr>
            <a:xfrm>
              <a:off x="3389971" y="3584904"/>
              <a:ext cx="1316773" cy="1177383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7E545E3C-B329-47DC-B8ED-27E9D29F58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52224" y="4173596"/>
              <a:ext cx="367991" cy="1527040"/>
            </a:xfrm>
            <a:prstGeom prst="straightConnector1">
              <a:avLst/>
            </a:prstGeom>
            <a:ln>
              <a:solidFill>
                <a:srgbClr val="FFFF0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E257A7-AF58-4F23-B736-F454A7C9ED5B}"/>
                </a:ext>
              </a:extLst>
            </p:cNvPr>
            <p:cNvSpPr txBox="1"/>
            <p:nvPr/>
          </p:nvSpPr>
          <p:spPr>
            <a:xfrm>
              <a:off x="5252224" y="5727423"/>
              <a:ext cx="113742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FF00"/>
                  </a:solidFill>
                </a:rPr>
                <a:t>Pole face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1811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29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Field poles can be made with permanent magnets instead of electromagnets.</a:t>
            </a:r>
          </a:p>
          <a:p>
            <a:r>
              <a:rPr lang="en-US" sz="2400" dirty="0"/>
              <a:t>Commonly the field poles are on the stator and the armature is the rotor.</a:t>
            </a:r>
          </a:p>
          <a:p>
            <a:r>
              <a:rPr lang="en-US" sz="2400" dirty="0"/>
              <a:t>Sometimes the armature is the stator and the field poles are on the rotor.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7E3E3735-B54B-4C92-AEE4-28DE95525091}"/>
              </a:ext>
            </a:extLst>
          </p:cNvPr>
          <p:cNvGrpSpPr/>
          <p:nvPr/>
        </p:nvGrpSpPr>
        <p:grpSpPr>
          <a:xfrm>
            <a:off x="914724" y="2892674"/>
            <a:ext cx="10169587" cy="3454293"/>
            <a:chOff x="914724" y="2892674"/>
            <a:chExt cx="10169587" cy="3454293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798292F-41EE-47CB-A8C2-847EA9BD43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675648" y="3080100"/>
              <a:ext cx="2408663" cy="2620536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D849854-6AAB-4629-B84C-31ABC13A96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14724" y="2892674"/>
              <a:ext cx="3507663" cy="3131128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68FBCAF-95AD-4027-AC01-B17A6669AEFF}"/>
                </a:ext>
              </a:extLst>
            </p:cNvPr>
            <p:cNvSpPr txBox="1"/>
            <p:nvPr/>
          </p:nvSpPr>
          <p:spPr>
            <a:xfrm>
              <a:off x="7133062" y="5700636"/>
              <a:ext cx="240866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For this motor, the stator is the armature</a:t>
              </a: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7D572A5-D0A1-4563-A8D1-9E3872FB7C7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006575" y="5229922"/>
              <a:ext cx="557560" cy="470714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453A306-57F6-474F-A735-60EFD324C000}"/>
                </a:ext>
              </a:extLst>
            </p:cNvPr>
            <p:cNvSpPr txBox="1"/>
            <p:nvPr/>
          </p:nvSpPr>
          <p:spPr>
            <a:xfrm>
              <a:off x="4943705" y="2966444"/>
              <a:ext cx="182508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The stator has 2 permanent magnet poles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A528D28C-5A99-4250-B7CB-44C1DE91483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25951" y="3437158"/>
              <a:ext cx="692305" cy="198140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58C9597-4EA2-4D5C-B3B4-FE0F5E8EE6C6}"/>
                </a:ext>
              </a:extLst>
            </p:cNvPr>
            <p:cNvSpPr txBox="1"/>
            <p:nvPr/>
          </p:nvSpPr>
          <p:spPr>
            <a:xfrm>
              <a:off x="4818256" y="4938889"/>
              <a:ext cx="182508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70C0"/>
                  </a:solidFill>
                </a:rPr>
                <a:t>The rotor is the armature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FB749539-7924-4718-8F8C-11E1BC723B25}"/>
                </a:ext>
              </a:extLst>
            </p:cNvPr>
            <p:cNvCxnSpPr>
              <a:cxnSpLocks/>
              <a:stCxn id="26" idx="1"/>
            </p:cNvCxnSpPr>
            <p:nvPr/>
          </p:nvCxnSpPr>
          <p:spPr>
            <a:xfrm flipH="1" flipV="1">
              <a:off x="2322404" y="5037959"/>
              <a:ext cx="2495852" cy="224096"/>
            </a:xfrm>
            <a:prstGeom prst="straightConnector1">
              <a:avLst/>
            </a:prstGeom>
            <a:ln>
              <a:solidFill>
                <a:srgbClr val="0070C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A309D33-51BB-45CE-A508-A74DCDCBE954}"/>
                </a:ext>
              </a:extLst>
            </p:cNvPr>
            <p:cNvSpPr txBox="1"/>
            <p:nvPr/>
          </p:nvSpPr>
          <p:spPr>
            <a:xfrm>
              <a:off x="6679575" y="2966444"/>
              <a:ext cx="182508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B050"/>
                  </a:solidFill>
                </a:rPr>
                <a:t>Rotor with 14 permanent magnet poles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91730B03-C212-4A56-B97A-D6443B36BF6A}"/>
                </a:ext>
              </a:extLst>
            </p:cNvPr>
            <p:cNvCxnSpPr>
              <a:cxnSpLocks/>
            </p:cNvCxnSpPr>
            <p:nvPr/>
          </p:nvCxnSpPr>
          <p:spPr>
            <a:xfrm>
              <a:off x="8156657" y="3201801"/>
              <a:ext cx="1611811" cy="77578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04279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Components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D6C72-F91F-4458-A188-FCCF7629F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298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One of the simplest DC machines has 3 poles on the rotor (armature) and 2 permanent magnet stator poles.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040B94B-E4A8-48A5-AC33-068AEB05F098}"/>
              </a:ext>
            </a:extLst>
          </p:cNvPr>
          <p:cNvGrpSpPr/>
          <p:nvPr/>
        </p:nvGrpSpPr>
        <p:grpSpPr>
          <a:xfrm>
            <a:off x="4288591" y="2532764"/>
            <a:ext cx="7732424" cy="4064177"/>
            <a:chOff x="3950396" y="2532764"/>
            <a:chExt cx="7732424" cy="406417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754DF1CF-9055-4518-88A0-DE119DF4FF19}"/>
                </a:ext>
              </a:extLst>
            </p:cNvPr>
            <p:cNvGrpSpPr/>
            <p:nvPr/>
          </p:nvGrpSpPr>
          <p:grpSpPr>
            <a:xfrm>
              <a:off x="3950396" y="2798609"/>
              <a:ext cx="7732424" cy="3798332"/>
              <a:chOff x="646809" y="2971800"/>
              <a:chExt cx="7732424" cy="3798332"/>
            </a:xfrm>
          </p:grpSpPr>
          <p:sp>
            <p:nvSpPr>
              <p:cNvPr id="16" name="Text Box 8">
                <a:extLst>
                  <a:ext uri="{FF2B5EF4-FFF2-40B4-BE49-F238E27FC236}">
                    <a16:creationId xmlns:a16="http://schemas.microsoft.com/office/drawing/2014/main" id="{6F13EFCA-EC31-41BF-ACF2-D126C3F0AB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57900" y="6400800"/>
                <a:ext cx="703462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587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>
                    <a:solidFill>
                      <a:schemeClr val="folHlink"/>
                    </a:solidFill>
                  </a:rPr>
                  <a:t>Rotor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5ED01223-61B2-4638-B8F4-F6C7F02C9978}"/>
                  </a:ext>
                </a:extLst>
              </p:cNvPr>
              <p:cNvGrpSpPr/>
              <p:nvPr/>
            </p:nvGrpSpPr>
            <p:grpSpPr>
              <a:xfrm>
                <a:off x="646809" y="2971800"/>
                <a:ext cx="7732424" cy="3543300"/>
                <a:chOff x="646809" y="2971800"/>
                <a:chExt cx="7732424" cy="3543300"/>
              </a:xfrm>
            </p:grpSpPr>
            <p:pic>
              <p:nvPicPr>
                <p:cNvPr id="18" name="Picture 4">
                  <a:extLst>
                    <a:ext uri="{FF2B5EF4-FFF2-40B4-BE49-F238E27FC236}">
                      <a16:creationId xmlns:a16="http://schemas.microsoft.com/office/drawing/2014/main" id="{BB1B1E13-2AAB-4D4F-8868-B46D12FB0C5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 bwMode="auto">
                <a:xfrm>
                  <a:off x="2171700" y="3230313"/>
                  <a:ext cx="4627563" cy="314057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0" name="Line 5">
                  <a:extLst>
                    <a:ext uri="{FF2B5EF4-FFF2-40B4-BE49-F238E27FC236}">
                      <a16:creationId xmlns:a16="http://schemas.microsoft.com/office/drawing/2014/main" id="{6337E354-DEF0-4E57-B4DA-87E56D2927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400800" y="3771900"/>
                  <a:ext cx="1143000" cy="0"/>
                </a:xfrm>
                <a:prstGeom prst="line">
                  <a:avLst/>
                </a:prstGeom>
                <a:noFill/>
                <a:ln w="15875">
                  <a:solidFill>
                    <a:srgbClr val="FF6600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Text Box 6">
                  <a:extLst>
                    <a:ext uri="{FF2B5EF4-FFF2-40B4-BE49-F238E27FC236}">
                      <a16:creationId xmlns:a16="http://schemas.microsoft.com/office/drawing/2014/main" id="{FA532DF4-89CD-467D-B402-AA213B955F2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592587" y="3550482"/>
                  <a:ext cx="786646" cy="64633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58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r>
                    <a:rPr lang="en-US" altLang="en-US" dirty="0">
                      <a:solidFill>
                        <a:schemeClr val="folHlink"/>
                      </a:solidFill>
                    </a:rPr>
                    <a:t>Stator</a:t>
                  </a:r>
                </a:p>
                <a:p>
                  <a:r>
                    <a:rPr lang="en-US" altLang="en-US" dirty="0">
                      <a:solidFill>
                        <a:schemeClr val="folHlink"/>
                      </a:solidFill>
                    </a:rPr>
                    <a:t>pole</a:t>
                  </a:r>
                </a:p>
              </p:txBody>
            </p:sp>
            <p:sp>
              <p:nvSpPr>
                <p:cNvPr id="24" name="Line 7">
                  <a:extLst>
                    <a:ext uri="{FF2B5EF4-FFF2-40B4-BE49-F238E27FC236}">
                      <a16:creationId xmlns:a16="http://schemas.microsoft.com/office/drawing/2014/main" id="{8C1851CE-A03A-4CB4-AD4E-60ED15C650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5029200" y="5029200"/>
                  <a:ext cx="1028700" cy="1485900"/>
                </a:xfrm>
                <a:prstGeom prst="line">
                  <a:avLst/>
                </a:prstGeom>
                <a:noFill/>
                <a:ln w="15875">
                  <a:solidFill>
                    <a:srgbClr val="FF3300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9">
                  <a:extLst>
                    <a:ext uri="{FF2B5EF4-FFF2-40B4-BE49-F238E27FC236}">
                      <a16:creationId xmlns:a16="http://schemas.microsoft.com/office/drawing/2014/main" id="{6E969F2A-EB4D-47C3-8D9A-D31E389654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371600" y="5029200"/>
                  <a:ext cx="914400" cy="0"/>
                </a:xfrm>
                <a:prstGeom prst="line">
                  <a:avLst/>
                </a:prstGeom>
                <a:noFill/>
                <a:ln w="15875">
                  <a:solidFill>
                    <a:srgbClr val="FF6600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Text Box 10">
                  <a:extLst>
                    <a:ext uri="{FF2B5EF4-FFF2-40B4-BE49-F238E27FC236}">
                      <a16:creationId xmlns:a16="http://schemas.microsoft.com/office/drawing/2014/main" id="{52E64267-366D-477E-B312-518A60C3FCD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46809" y="4700239"/>
                  <a:ext cx="992188" cy="8223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587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altLang="en-US" dirty="0">
                      <a:solidFill>
                        <a:schemeClr val="folHlink"/>
                      </a:solidFill>
                    </a:rPr>
                    <a:t>Stator</a:t>
                  </a:r>
                </a:p>
                <a:p>
                  <a:r>
                    <a:rPr lang="en-US" altLang="en-US" dirty="0">
                      <a:solidFill>
                        <a:schemeClr val="folHlink"/>
                      </a:solidFill>
                    </a:rPr>
                    <a:t>pole</a:t>
                  </a:r>
                </a:p>
              </p:txBody>
            </p:sp>
            <p:sp>
              <p:nvSpPr>
                <p:cNvPr id="33" name="Line 12">
                  <a:extLst>
                    <a:ext uri="{FF2B5EF4-FFF2-40B4-BE49-F238E27FC236}">
                      <a16:creationId xmlns:a16="http://schemas.microsoft.com/office/drawing/2014/main" id="{665D0285-DC56-4833-98DC-7DC390BBC6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5143500" y="2971800"/>
                  <a:ext cx="1143000" cy="457200"/>
                </a:xfrm>
                <a:prstGeom prst="line">
                  <a:avLst/>
                </a:prstGeom>
                <a:noFill/>
                <a:ln w="15875">
                  <a:solidFill>
                    <a:srgbClr val="FF6600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Line 13">
                  <a:extLst>
                    <a:ext uri="{FF2B5EF4-FFF2-40B4-BE49-F238E27FC236}">
                      <a16:creationId xmlns:a16="http://schemas.microsoft.com/office/drawing/2014/main" id="{B5D86A90-D8C4-48DF-A022-74FF57652B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857500" y="2971800"/>
                  <a:ext cx="1371600" cy="457200"/>
                </a:xfrm>
                <a:prstGeom prst="line">
                  <a:avLst/>
                </a:prstGeom>
                <a:noFill/>
                <a:ln w="15875">
                  <a:solidFill>
                    <a:srgbClr val="FF6600"/>
                  </a:solidFill>
                  <a:round/>
                  <a:headEnd/>
                  <a:tailEnd type="triangle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5" name="Text Box 11">
              <a:extLst>
                <a:ext uri="{FF2B5EF4-FFF2-40B4-BE49-F238E27FC236}">
                  <a16:creationId xmlns:a16="http://schemas.microsoft.com/office/drawing/2014/main" id="{1F888E69-0B95-4D86-A8DF-9827CB2CA4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90572" y="2532764"/>
              <a:ext cx="992188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587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>
                  <a:solidFill>
                    <a:schemeClr val="folHlink"/>
                  </a:solidFill>
                </a:rPr>
                <a:t>Stator</a:t>
              </a:r>
            </a:p>
          </p:txBody>
        </p:sp>
      </p:grpSp>
      <p:pic>
        <p:nvPicPr>
          <p:cNvPr id="7" name="Picture 6" descr="A close up of a device&#10;&#10;Description automatically generated">
            <a:extLst>
              <a:ext uri="{FF2B5EF4-FFF2-40B4-BE49-F238E27FC236}">
                <a16:creationId xmlns:a16="http://schemas.microsoft.com/office/drawing/2014/main" id="{D354A511-E32E-483C-910B-5AD04512A1C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5935" y="2674293"/>
            <a:ext cx="3450391" cy="3483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837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9298"/>
                <a:ext cx="10515600" cy="4627756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relative motion between the armature and the field poles creates a time-varying magnetic flux in the armature. </a:t>
                </a:r>
              </a:p>
              <a:p>
                <a:r>
                  <a:rPr lang="en-US" sz="2400" dirty="0"/>
                  <a:t>A time-varying flux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400" dirty="0"/>
                  <a:t> creates a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sz="2400" dirty="0"/>
                  <a:t>, by Faraday’s law:</a:t>
                </a:r>
              </a:p>
              <a:p>
                <a:pPr marL="0" indent="0" algn="ctr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24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𝜑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The voltage induced in the armature is called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back electromotive force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The open-circuit voltage of generators is the </a:t>
                </a:r>
                <a:r>
                  <a:rPr lang="en-US" sz="2400" i="1" dirty="0"/>
                  <a:t>back emf</a:t>
                </a:r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This voltage is proportional to:</a:t>
                </a:r>
              </a:p>
              <a:p>
                <a:pPr lvl="1"/>
                <a:r>
                  <a:rPr lang="en-US" sz="2000" dirty="0"/>
                  <a:t>Motor speed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000" dirty="0"/>
                  <a:t> (because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𝜑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𝑑𝑡</m:t>
                    </m:r>
                  </m:oMath>
                </a14:m>
                <a:r>
                  <a:rPr lang="en-US" sz="2000" dirty="0"/>
                  <a:t> is proportional to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000" dirty="0"/>
                  <a:t>).</a:t>
                </a:r>
              </a:p>
              <a:p>
                <a:pPr lvl="1"/>
                <a:r>
                  <a:rPr lang="en-US" sz="2000" dirty="0"/>
                  <a:t>The flux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Φ</m:t>
                    </m:r>
                  </m:oMath>
                </a14:m>
                <a:r>
                  <a:rPr lang="en-US" sz="2000" dirty="0"/>
                  <a:t> per field pole (because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000" dirty="0"/>
                  <a:t> is proportional to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Φ</m:t>
                    </m:r>
                  </m:oMath>
                </a14:m>
                <a:r>
                  <a:rPr lang="en-US" sz="2000" dirty="0"/>
                  <a:t>).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9298"/>
                <a:ext cx="10515600" cy="4627756"/>
              </a:xfrm>
              <a:blipFill>
                <a:blip r:embed="rId2"/>
                <a:stretch>
                  <a:fillRect l="-812" t="-1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3821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DD3D4-05D8-452B-9368-6D0CDF98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4173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Electric Machine Principle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9298"/>
                <a:ext cx="10515600" cy="4627756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interaction between the magnetic fields of the field poles and the armature poles creates torque.</a:t>
                </a:r>
              </a:p>
              <a:p>
                <a:r>
                  <a:rPr lang="en-US" sz="2400" dirty="0"/>
                  <a:t>Torque is proportional to:</a:t>
                </a:r>
                <a:endParaRPr lang="en-US" sz="1600" dirty="0"/>
              </a:p>
              <a:p>
                <a:pPr lvl="1"/>
                <a:r>
                  <a:rPr lang="en-US" sz="2000" dirty="0"/>
                  <a:t>The armature current.</a:t>
                </a:r>
              </a:p>
              <a:p>
                <a:pPr lvl="1"/>
                <a:r>
                  <a:rPr lang="en-US" sz="2000" dirty="0"/>
                  <a:t>The flux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Φ</m:t>
                    </m:r>
                  </m:oMath>
                </a14:m>
                <a:r>
                  <a:rPr lang="en-US" sz="2000" dirty="0"/>
                  <a:t> per field pole.</a:t>
                </a:r>
              </a:p>
              <a:p>
                <a:pPr lvl="1"/>
                <a:endParaRPr lang="en-US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5D6C72-F91F-4458-A188-FCCF7629FA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9298"/>
                <a:ext cx="10515600" cy="4627756"/>
              </a:xfrm>
              <a:blipFill>
                <a:blip r:embed="rId2"/>
                <a:stretch>
                  <a:fillRect l="-812" t="-18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4836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1235</Words>
  <Application>Microsoft Office PowerPoint</Application>
  <PresentationFormat>Widescreen</PresentationFormat>
  <Paragraphs>155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Times New Roman</vt:lpstr>
      <vt:lpstr>Office Theme</vt:lpstr>
      <vt:lpstr>Introduction to Electric Machines</vt:lpstr>
      <vt:lpstr>Introduction</vt:lpstr>
      <vt:lpstr>Electric Machine Components </vt:lpstr>
      <vt:lpstr>Electric Machine Components </vt:lpstr>
      <vt:lpstr>Electric Machine Components </vt:lpstr>
      <vt:lpstr>Electric Machine Components </vt:lpstr>
      <vt:lpstr>Electric Machine Components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Electric Machine Principle </vt:lpstr>
      <vt:lpstr>DC Machine Equations </vt:lpstr>
      <vt:lpstr>DC Machine Equations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Electric Machines</dc:title>
  <dc:creator>Iordache, Marian</dc:creator>
  <cp:lastModifiedBy>Iordache, Marian</cp:lastModifiedBy>
  <cp:revision>51</cp:revision>
  <dcterms:created xsi:type="dcterms:W3CDTF">2020-04-07T19:56:54Z</dcterms:created>
  <dcterms:modified xsi:type="dcterms:W3CDTF">2021-07-24T03:48:43Z</dcterms:modified>
</cp:coreProperties>
</file>